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67" r:id="rId4"/>
    <p:sldId id="266" r:id="rId5"/>
    <p:sldId id="276" r:id="rId6"/>
    <p:sldId id="269" r:id="rId7"/>
    <p:sldId id="273" r:id="rId8"/>
    <p:sldId id="272" r:id="rId9"/>
    <p:sldId id="274" r:id="rId10"/>
    <p:sldId id="268" r:id="rId11"/>
    <p:sldId id="277" r:id="rId12"/>
    <p:sldId id="280" r:id="rId13"/>
    <p:sldId id="281" r:id="rId14"/>
    <p:sldId id="282" r:id="rId15"/>
    <p:sldId id="278" r:id="rId16"/>
    <p:sldId id="275" r:id="rId17"/>
    <p:sldId id="279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1" autoAdjust="0"/>
    <p:restoredTop sz="94660"/>
  </p:normalViewPr>
  <p:slideViewPr>
    <p:cSldViewPr snapToGrid="0">
      <p:cViewPr varScale="1">
        <p:scale>
          <a:sx n="72" d="100"/>
          <a:sy n="72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79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39083-CB7E-41C0-BAE2-383459D68A5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BBA80-7AD0-4DAA-9FD2-54D6BDD2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46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46515-EF9D-4278-BC03-DF514B2D626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63D80-CBCE-47E7-B885-A153BC29A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63D80-CBCE-47E7-B885-A153BC29A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84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63D80-CBCE-47E7-B885-A153BC29A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81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63D80-CBCE-47E7-B885-A153BC29A5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16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88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255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25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1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38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7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4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95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65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57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48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Gauss%20Method%20only%20fast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Jacobi%20Method%20Full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Overrelaxation%20Method%20with%20tau=0.500000%20Full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Overrelaxation%20Method%20with%20tau=1.500000%20Full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Overrelaxation%20Method%20with%20tau=1.250000%20mu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tau.gif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All%20Methods.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All%20Methods%20(without%20point).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van-Sergeyev/slae_alg_comp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1391" y="1784970"/>
            <a:ext cx="10508973" cy="2387600"/>
          </a:xfrm>
        </p:spPr>
        <p:txBody>
          <a:bodyPr>
            <a:noAutofit/>
          </a:bodyPr>
          <a:lstStyle/>
          <a:p>
            <a:r>
              <a:rPr lang="ru-RU" sz="4800" dirty="0" smtClean="0"/>
              <a:t/>
            </a:r>
            <a:br>
              <a:rPr lang="ru-RU" sz="4800" dirty="0" smtClean="0"/>
            </a:br>
            <a:r>
              <a:rPr lang="ru-RU" sz="4800" dirty="0" smtClean="0"/>
              <a:t>Сравнение быстродействия алгоритмов точного и численного решения систем линейных алгебраических уравнений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877" y="4542941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ru-RU" dirty="0" smtClean="0"/>
              <a:t>И.И. Сергеев</a:t>
            </a:r>
            <a:r>
              <a:rPr lang="en-US" dirty="0" smtClean="0"/>
              <a:t>, </a:t>
            </a:r>
            <a:r>
              <a:rPr lang="ru-RU" dirty="0" smtClean="0"/>
              <a:t>И.Д. Фёдоров</a:t>
            </a:r>
          </a:p>
          <a:p>
            <a:pPr algn="r"/>
            <a:r>
              <a:rPr lang="ru-RU" sz="1800" dirty="0" smtClean="0"/>
              <a:t>научный руководитель А.В. Фаворская</a:t>
            </a:r>
          </a:p>
          <a:p>
            <a:pPr algn="r"/>
            <a:r>
              <a:rPr lang="ru-RU" sz="1800" dirty="0" smtClean="0"/>
              <a:t>МФТИ, 23 ноября 2016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96096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/>
              <a:t>Результаты</a:t>
            </a:r>
            <a:endParaRPr lang="en-US" dirty="0"/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914399"/>
            <a:ext cx="7924801" cy="5943600"/>
          </a:xfrm>
        </p:spPr>
      </p:pic>
      <p:sp>
        <p:nvSpPr>
          <p:cNvPr id="6" name="TextBox 5"/>
          <p:cNvSpPr txBox="1"/>
          <p:nvPr/>
        </p:nvSpPr>
        <p:spPr>
          <a:xfrm>
            <a:off x="0" y="91439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Скорость работы метода Гаусса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09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/>
              <a:t>Результаты</a:t>
            </a:r>
            <a:endParaRPr lang="en-US" dirty="0"/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914399"/>
            <a:ext cx="7924801" cy="5943600"/>
          </a:xfrm>
        </p:spPr>
      </p:pic>
      <p:sp>
        <p:nvSpPr>
          <p:cNvPr id="6" name="TextBox 5"/>
          <p:cNvSpPr txBox="1"/>
          <p:nvPr/>
        </p:nvSpPr>
        <p:spPr>
          <a:xfrm>
            <a:off x="0" y="91439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Скорость работы метода Якоби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688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/>
              <a:t>Результаты</a:t>
            </a:r>
            <a:endParaRPr lang="en-US" dirty="0"/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914399"/>
            <a:ext cx="7924800" cy="5943600"/>
          </a:xfrm>
        </p:spPr>
      </p:pic>
      <p:sp>
        <p:nvSpPr>
          <p:cNvPr id="6" name="TextBox 5"/>
          <p:cNvSpPr txBox="1"/>
          <p:nvPr/>
        </p:nvSpPr>
        <p:spPr>
          <a:xfrm>
            <a:off x="0" y="91439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Скорость работы метода нижней релаксации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4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/>
              <a:t>Результаты</a:t>
            </a:r>
            <a:endParaRPr lang="en-US" dirty="0"/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914399"/>
            <a:ext cx="7924800" cy="5943599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914399"/>
                <a:ext cx="1219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 smtClean="0"/>
                  <a:t>Скорость работы метода верхней релаксации,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399"/>
                <a:ext cx="12192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8382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/>
              <a:t>Результаты</a:t>
            </a:r>
            <a:endParaRPr lang="en-US" dirty="0"/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914399"/>
            <a:ext cx="7924799" cy="5943599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914399"/>
                <a:ext cx="1219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 smtClean="0"/>
                  <a:t>Зависимость скорости работы метода верхней релаксации от числа обусловленности,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399"/>
                <a:ext cx="12192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82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914399"/>
            <a:ext cx="7924801" cy="59436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Результаты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0" y="914399"/>
                <a:ext cx="1219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 smtClean="0"/>
                  <a:t>Зависимость скорости работы метода релаксации от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399"/>
                <a:ext cx="12192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05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14400"/>
            <a:ext cx="7924799" cy="5943598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399"/>
          </a:xfrm>
        </p:spPr>
        <p:txBody>
          <a:bodyPr/>
          <a:lstStyle/>
          <a:p>
            <a:pPr algn="ctr"/>
            <a:r>
              <a:rPr lang="ru-RU" dirty="0" smtClean="0"/>
              <a:t>Результаты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91439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Сравнительный график для всех методов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7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14400"/>
            <a:ext cx="7924799" cy="5943598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399"/>
          </a:xfrm>
        </p:spPr>
        <p:txBody>
          <a:bodyPr/>
          <a:lstStyle/>
          <a:p>
            <a:pPr algn="ctr"/>
            <a:r>
              <a:rPr lang="ru-RU" dirty="0" smtClean="0"/>
              <a:t>Результаты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91439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Сравнительный график для всех методов без экспериментальных точек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82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Дальнейшее развитие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Увеличение числа алгоритмов</a:t>
                </a:r>
              </a:p>
              <a:p>
                <a:r>
                  <a:rPr lang="ru-RU" dirty="0" smtClean="0"/>
                  <a:t>Нахождение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для верхней релаксации</a:t>
                </a:r>
              </a:p>
              <a:p>
                <a:r>
                  <a:rPr lang="ru-RU" dirty="0" smtClean="0"/>
                  <a:t>Демонстрация к курсу «Вычислительная математика»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506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2235545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mtClean="0">
                <a:hlinkClick r:id="rId2"/>
              </a:rPr>
              <a:t>github.com/Ivan-Sergeyev/slae_alg_comp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82439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1874"/>
            <a:ext cx="12192000" cy="1325563"/>
          </a:xfrm>
        </p:spPr>
        <p:txBody>
          <a:bodyPr/>
          <a:lstStyle/>
          <a:p>
            <a:pPr algn="ctr"/>
            <a:r>
              <a:rPr lang="ru-RU" dirty="0" smtClean="0"/>
              <a:t>Системы линейных</a:t>
            </a:r>
            <a:br>
              <a:rPr lang="ru-RU" dirty="0" smtClean="0"/>
            </a:br>
            <a:r>
              <a:rPr lang="ru-RU" dirty="0" smtClean="0"/>
              <a:t>алгебраических уравнений (СЛАУ)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0911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cs typeface="Arial" panose="020B0604020202020204" pitchFamily="34" charset="0"/>
                  </a:rPr>
                  <a:t> </a:t>
                </a:r>
                <a:r>
                  <a:rPr lang="ru-RU" sz="2400" dirty="0" smtClean="0">
                    <a:cs typeface="Arial" panose="020B0604020202020204" pitchFamily="34" charset="0"/>
                  </a:rPr>
                  <a:t>   </a:t>
                </a:r>
                <a:r>
                  <a:rPr lang="ru-RU" sz="2400" b="0" dirty="0" smtClean="0">
                    <a:cs typeface="Arial" panose="020B0604020202020204" pitchFamily="34" charset="0"/>
                  </a:rPr>
                  <a:t>Рассматриваемая система уравнений</a:t>
                </a:r>
                <a:r>
                  <a:rPr lang="en-US" sz="2400" b="0" dirty="0" smtClean="0"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+ … +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+ … +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2400" b="0" dirty="0" smtClean="0"/>
                  <a:t>    </a:t>
                </a:r>
                <a:r>
                  <a:rPr lang="ru-RU" sz="2400" b="0" dirty="0" smtClean="0"/>
                  <a:t>Матричная запись</a:t>
                </a:r>
                <a:r>
                  <a:rPr lang="en-US" sz="2400" b="0" dirty="0" smtClean="0"/>
                  <a:t>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0911"/>
                <a:ext cx="10515600" cy="4351338"/>
              </a:xfrm>
              <a:blipFill rotWithShape="0">
                <a:blip r:embed="rId3"/>
                <a:stretch>
                  <a:fillRect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2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Метод Гаусса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/>
              <a:lstStyle/>
              <a:p>
                <a:r>
                  <a:rPr lang="ru-RU" dirty="0" smtClean="0"/>
                  <a:t>Прямой ход</a:t>
                </a:r>
              </a:p>
              <a:p>
                <a:pPr marL="0" indent="0">
                  <a:buNone/>
                </a:pPr>
                <a:r>
                  <a:rPr lang="ru-RU" dirty="0"/>
                  <a:t>	</a:t>
                </a:r>
                <a:r>
                  <a:rPr lang="ru-RU" dirty="0" smtClean="0"/>
                  <a:t>С помощью вычитания строк матрица приводится к верхнетреугольному виду</a:t>
                </a:r>
              </a:p>
              <a:p>
                <a:r>
                  <a:rPr lang="ru-RU" dirty="0" smtClean="0"/>
                  <a:t>Обратный ход</a:t>
                </a:r>
              </a:p>
              <a:p>
                <a:pPr marL="0" indent="0">
                  <a:buNone/>
                </a:pPr>
                <a:r>
                  <a:rPr lang="ru-RU" dirty="0" smtClean="0"/>
                  <a:t>	По очереди разрешаются уравнения, начиная с последнего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r>
                  <a:rPr lang="ru-RU" dirty="0" smtClean="0"/>
                  <a:t>Выбор главного элемента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dirty="0" smtClean="0"/>
                  <a:t> повышение точности</a:t>
                </a:r>
              </a:p>
              <a:p>
                <a:pPr marL="0" indent="0">
                  <a:buNone/>
                </a:pPr>
                <a:r>
                  <a:rPr lang="ru-RU" dirty="0"/>
                  <a:t>	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dirty="0" smtClean="0"/>
                  <a:t>-ом шаге </a:t>
                </a:r>
                <a:r>
                  <a:rPr lang="ru-RU" dirty="0"/>
                  <a:t>строка с </a:t>
                </a:r>
                <a:r>
                  <a:rPr lang="ru-RU" dirty="0" smtClean="0"/>
                  <a:t>наибольшим значением в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dirty="0"/>
                  <a:t>-ом </a:t>
                </a:r>
                <a:r>
                  <a:rPr lang="ru-RU" dirty="0" smtClean="0"/>
                  <a:t>столбце переставляется с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dirty="0"/>
                  <a:t>-</a:t>
                </a:r>
                <a:r>
                  <a:rPr lang="ru-RU" dirty="0" smtClean="0"/>
                  <a:t>ой</a:t>
                </a:r>
                <a:endParaRPr lang="ru-R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2"/>
                <a:stretch>
                  <a:fillRect l="-1217" t="-1937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247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6588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Итерационные методы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4486"/>
                <a:ext cx="10515600" cy="526111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	</a:t>
                </a:r>
                <a:r>
                  <a:rPr lang="ru-RU" dirty="0" smtClean="0"/>
                  <a:t>Метод Якоби</a:t>
                </a:r>
                <a:endParaRPr lang="en-US" dirty="0" smtClean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	</a:t>
                </a:r>
                <a:r>
                  <a:rPr lang="ru-RU" dirty="0" smtClean="0"/>
                  <a:t>Метод Гаусса-Зейделя</a:t>
                </a:r>
                <a:endParaRPr lang="en-US" dirty="0" smtClean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	</a:t>
                </a:r>
                <a:r>
                  <a:rPr lang="ru-RU" dirty="0" smtClean="0"/>
                  <a:t>Метод релаксации</a:t>
                </a:r>
                <a:endParaRPr lang="en-US" dirty="0" smtClean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4486"/>
                <a:ext cx="10515600" cy="5261113"/>
              </a:xfrm>
              <a:blipFill rotWithShape="0">
                <a:blip r:embed="rId3"/>
                <a:stretch>
                  <a:fillRect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66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Структура программы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3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Генерирование матриц с числом обусловленности, точно равным заданному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 smtClean="0"/>
                  <a:t>Число обусловленности по определению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‖</m:t>
                      </m:r>
                    </m:oMath>
                  </m:oMathPara>
                </a14:m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 smtClean="0"/>
                  <a:t>Норма матрицы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 smtClean="0"/>
                  <a:t>Алгоритм генерации:</a:t>
                </a:r>
              </a:p>
              <a:p>
                <a:pPr marL="914400" lvl="1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– целиком случайная, ортогонализованная по Грамму-Шмидту</a:t>
                </a:r>
              </a:p>
              <a:p>
                <a:pPr marL="914400" lvl="1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 –</a:t>
                </a:r>
                <a:r>
                  <a:rPr lang="ru-RU" dirty="0" smtClean="0"/>
                  <a:t> случайная диагональная, фиксированы минимум –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dirty="0" smtClean="0"/>
                  <a:t>, максимум --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ru-RU" dirty="0" smtClean="0"/>
              </a:p>
              <a:p>
                <a:pPr marL="914400" lvl="1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143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 smtClean="0"/>
              <a:t>Генерирование матриц с числом обусловленности, точно равным заданному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Преимущества: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Точное значение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ru-RU" dirty="0" smtClean="0"/>
              </a:p>
              <a:p>
                <a:pPr marL="514350" indent="-514350">
                  <a:buFont typeface="+mj-lt"/>
                  <a:buAutoNum type="arabicPeriod"/>
                </a:pPr>
                <a:endParaRPr lang="ru-RU" dirty="0"/>
              </a:p>
              <a:p>
                <a:r>
                  <a:rPr lang="ru-RU" dirty="0" smtClean="0"/>
                  <a:t>Недостатки: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Сложность процесса ортогонализации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ru-RU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Отсутствие диагонального преобладания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21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Генерирование матриц с числом обусловленности, приблизительно равным заданному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Оценочная формула: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ru-RU" dirty="0" smtClean="0"/>
              </a:p>
              <a:p>
                <a:r>
                  <a:rPr lang="ru-RU" dirty="0" smtClean="0"/>
                  <a:t>Алгоритм генерации: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dirty="0" smtClean="0"/>
                  <a:t>Ниже диагонали – симметрично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dirty="0" smtClean="0"/>
                  <a:t>По диагонали – фиксированы минимум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dirty="0" smtClean="0"/>
                  <a:t>, максимум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ru-RU" b="0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dirty="0" smtClean="0"/>
                  <a:t>Выше диагонали – случайные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442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Преимущества: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Сложность --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Диагональное преобладание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ru-RU" dirty="0" smtClean="0"/>
              </a:p>
              <a:p>
                <a:r>
                  <a:rPr lang="ru-RU" dirty="0" smtClean="0"/>
                  <a:t>Недостатки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Узкий класс матриц</a:t>
                </a: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Неточное значение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ru-RU" dirty="0" smtClean="0"/>
                  <a:t>отклонение </a:t>
                </a:r>
                <a:r>
                  <a:rPr lang="en-US" dirty="0" smtClean="0"/>
                  <a:t>&lt;0.3%)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Генерирование матриц с числом обусловленности, приблизительно равным заданному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2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170</Words>
  <Application>Microsoft Office PowerPoint</Application>
  <PresentationFormat>Widescreen</PresentationFormat>
  <Paragraphs>81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 Сравнение быстродействия алгоритмов точного и численного решения систем линейных алгебраических уравнений</vt:lpstr>
      <vt:lpstr>Системы линейных алгебраических уравнений (СЛАУ)</vt:lpstr>
      <vt:lpstr>Метод Гаусса</vt:lpstr>
      <vt:lpstr>Итерационные методы</vt:lpstr>
      <vt:lpstr>Структура программы</vt:lpstr>
      <vt:lpstr>Генерирование матриц с числом обусловленности, точно равным заданному</vt:lpstr>
      <vt:lpstr>PowerPoint Presentation</vt:lpstr>
      <vt:lpstr>Генерирование матриц с числом обусловленности, приблизительно равным заданному</vt:lpstr>
      <vt:lpstr>Генерирование матриц с числом обусловленности, приблизительно равным заданному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Результаты</vt:lpstr>
      <vt:lpstr>Результаты</vt:lpstr>
      <vt:lpstr>Дальнейшее развитие</vt:lpstr>
      <vt:lpstr>PowerPoint Presentation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performance of algorithms for numeric solution of linear systems of algebraic equations</dc:title>
  <dc:creator>Ivan Sergeyev</dc:creator>
  <cp:lastModifiedBy>Ivan Sergeyev</cp:lastModifiedBy>
  <cp:revision>122</cp:revision>
  <dcterms:created xsi:type="dcterms:W3CDTF">2016-10-06T17:55:31Z</dcterms:created>
  <dcterms:modified xsi:type="dcterms:W3CDTF">2016-11-22T08:32:05Z</dcterms:modified>
</cp:coreProperties>
</file>